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A0A792D-D6E0-44B1-9CB8-18D044EF43F4}" type="datetimeFigureOut">
              <a:rPr lang="en-US" smtClean="0"/>
              <a:t>6/12/2015</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B53CBCF-71B3-4794-BF20-889CC1188565}" type="slidenum">
              <a:rPr lang="en-US" smtClean="0"/>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0A792D-D6E0-44B1-9CB8-18D044EF43F4}" type="datetimeFigureOut">
              <a:rPr lang="en-US" smtClean="0"/>
              <a:t>6/12/2015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53CBCF-71B3-4794-BF20-889CC1188565}"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0B53CBCF-71B3-4794-BF20-889CC1188565}" type="slidenum">
              <a:rPr lang="en-US" smtClean="0"/>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0A792D-D6E0-44B1-9CB8-18D044EF43F4}" type="datetimeFigureOut">
              <a:rPr lang="en-US" smtClean="0"/>
              <a:t>6/12/2015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A0A792D-D6E0-44B1-9CB8-18D044EF43F4}" type="datetimeFigureOut">
              <a:rPr lang="en-US" smtClean="0"/>
              <a:t>6/12/2015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0B53CBCF-71B3-4794-BF20-889CC1188565}" type="slidenum">
              <a:rPr lang="en-US" smtClean="0"/>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2A0A792D-D6E0-44B1-9CB8-18D044EF43F4}" type="datetimeFigureOut">
              <a:rPr lang="en-US" smtClean="0"/>
              <a:t>6/12/2015</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B53CBCF-71B3-4794-BF20-889CC1188565}" type="slidenum">
              <a:rPr lang="en-US" smtClean="0"/>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2A0A792D-D6E0-44B1-9CB8-18D044EF43F4}" type="datetimeFigureOut">
              <a:rPr lang="en-US" smtClean="0"/>
              <a:t>6/12/2015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B53CBCF-71B3-4794-BF20-889CC1188565}" type="slidenum">
              <a:rPr lang="en-US" smtClean="0"/>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A0A792D-D6E0-44B1-9CB8-18D044EF43F4}" type="datetimeFigureOut">
              <a:rPr lang="en-US" smtClean="0"/>
              <a:t>6/12/2015</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0B53CBCF-71B3-4794-BF20-889CC1188565}" type="slidenum">
              <a:rPr lang="en-US" smtClean="0"/>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A0A792D-D6E0-44B1-9CB8-18D044EF43F4}" type="datetimeFigureOut">
              <a:rPr lang="en-US" smtClean="0"/>
              <a:t>6/12/2015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0B53CBCF-71B3-4794-BF20-889CC118856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2A0A792D-D6E0-44B1-9CB8-18D044EF43F4}" type="datetimeFigureOut">
              <a:rPr lang="en-US" smtClean="0"/>
              <a:t>6/12/2015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B53CBCF-71B3-4794-BF20-889CC118856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B53CBCF-71B3-4794-BF20-889CC1188565}" type="slidenum">
              <a:rPr lang="en-US" smtClean="0"/>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2A0A792D-D6E0-44B1-9CB8-18D044EF43F4}" type="datetimeFigureOut">
              <a:rPr lang="en-US" smtClean="0"/>
              <a:t>6/12/2015</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0B53CBCF-71B3-4794-BF20-889CC1188565}" type="slidenum">
              <a:rPr lang="en-US" smtClean="0"/>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2A0A792D-D6E0-44B1-9CB8-18D044EF43F4}" type="datetimeFigureOut">
              <a:rPr lang="en-US" smtClean="0"/>
              <a:t>6/12/2015</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A0A792D-D6E0-44B1-9CB8-18D044EF43F4}" type="datetimeFigureOut">
              <a:rPr lang="en-US" smtClean="0"/>
              <a:t>6/12/2015</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B53CBCF-71B3-4794-BF20-889CC1188565}" type="slidenum">
              <a:rPr lang="en-US" smtClean="0"/>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3200400"/>
            <a:ext cx="6400800" cy="2362200"/>
          </a:xfrm>
        </p:spPr>
        <p:txBody>
          <a:bodyPr>
            <a:normAutofit/>
          </a:bodyPr>
          <a:lstStyle/>
          <a:p>
            <a:pPr algn="l"/>
            <a:r>
              <a:rPr lang="en-US" sz="2800" dirty="0" smtClean="0"/>
              <a:t>Presented By:</a:t>
            </a:r>
          </a:p>
          <a:p>
            <a:r>
              <a:rPr lang="en-US" sz="2800" dirty="0" smtClean="0"/>
              <a:t>Afzal Ahmad</a:t>
            </a:r>
          </a:p>
          <a:p>
            <a:pPr algn="l"/>
            <a:r>
              <a:rPr lang="en-US" sz="2800" dirty="0" smtClean="0"/>
              <a:t>Presented To: </a:t>
            </a:r>
          </a:p>
          <a:p>
            <a:r>
              <a:rPr lang="en-US" sz="2800" dirty="0" smtClean="0"/>
              <a:t>Sir Arif</a:t>
            </a:r>
          </a:p>
          <a:p>
            <a:endParaRPr lang="en-US" sz="2800" dirty="0"/>
          </a:p>
        </p:txBody>
      </p:sp>
      <p:sp>
        <p:nvSpPr>
          <p:cNvPr id="2" name="Title 1"/>
          <p:cNvSpPr>
            <a:spLocks noGrp="1"/>
          </p:cNvSpPr>
          <p:nvPr>
            <p:ph type="ctrTitle"/>
          </p:nvPr>
        </p:nvSpPr>
        <p:spPr>
          <a:xfrm>
            <a:off x="685800" y="838200"/>
            <a:ext cx="7772400" cy="784225"/>
          </a:xfrm>
        </p:spPr>
        <p:txBody>
          <a:bodyPr>
            <a:normAutofit/>
          </a:bodyPr>
          <a:lstStyle/>
          <a:p>
            <a:r>
              <a:rPr lang="en-US" sz="4400" dirty="0" smtClean="0"/>
              <a:t>Financial Market Institution</a:t>
            </a:r>
            <a:endParaRPr lang="en-US" sz="4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Current Assets</a:t>
            </a:r>
          </a:p>
        </p:txBody>
      </p:sp>
      <p:sp>
        <p:nvSpPr>
          <p:cNvPr id="3" name="Content Placeholder 2"/>
          <p:cNvSpPr>
            <a:spLocks noGrp="1"/>
          </p:cNvSpPr>
          <p:nvPr>
            <p:ph sz="quarter" idx="1"/>
          </p:nvPr>
        </p:nvSpPr>
        <p:spPr/>
        <p:txBody>
          <a:bodyPr>
            <a:normAutofit/>
          </a:bodyPr>
          <a:lstStyle/>
          <a:p>
            <a:r>
              <a:rPr lang="en-US" sz="2800" dirty="0"/>
              <a:t>A firm’s investment in short-term assets such as cash, marketable securities,inventory, and accounts receivable. Here “current” means “ease of converting into cash.” It doesn’t mean that the firm also has “old” or “past” assets. The amount of current assets depends on the firm’s policy on working capital management.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Current Liabilities</a:t>
            </a:r>
          </a:p>
        </p:txBody>
      </p:sp>
      <p:sp>
        <p:nvSpPr>
          <p:cNvPr id="3" name="Content Placeholder 2"/>
          <p:cNvSpPr>
            <a:spLocks noGrp="1"/>
          </p:cNvSpPr>
          <p:nvPr>
            <p:ph sz="quarter" idx="1"/>
          </p:nvPr>
        </p:nvSpPr>
        <p:spPr/>
        <p:txBody>
          <a:bodyPr>
            <a:normAutofit/>
          </a:bodyPr>
          <a:lstStyle/>
          <a:p>
            <a:r>
              <a:rPr lang="en-US" sz="2800" dirty="0"/>
              <a:t>A firm’s sources of short-term financing. They typically include accountspayable, short-term loans, maturing long-term loans, accrued taxes and other accrued expenses such as wages. The amount of current liabilities depends on the firm’s policy on working capital management.</a:t>
            </a:r>
          </a:p>
          <a:p>
            <a:pPr>
              <a:buNone/>
            </a:pP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American Option</a:t>
            </a:r>
          </a:p>
        </p:txBody>
      </p:sp>
      <p:sp>
        <p:nvSpPr>
          <p:cNvPr id="3" name="Content Placeholder 2"/>
          <p:cNvSpPr>
            <a:spLocks noGrp="1"/>
          </p:cNvSpPr>
          <p:nvPr>
            <p:ph sz="quarter" idx="1"/>
          </p:nvPr>
        </p:nvSpPr>
        <p:spPr/>
        <p:txBody>
          <a:bodyPr>
            <a:normAutofit/>
          </a:bodyPr>
          <a:lstStyle/>
          <a:p>
            <a:r>
              <a:rPr lang="en-US" sz="2800" dirty="0"/>
              <a:t>An option that can be “exercised” anytime before a specific future date. Suppose you have a call option on a CIBC stock. The option matures on June 1, and it is now March 23. One such option allows you to buy one share at $80. Then, between now and June 1, you may exercise your right and purchase the stock at your will. Because an American option gives you more freedom.</a:t>
            </a:r>
          </a:p>
          <a:p>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Accounts Payable</a:t>
            </a:r>
          </a:p>
        </p:txBody>
      </p:sp>
      <p:sp>
        <p:nvSpPr>
          <p:cNvPr id="3" name="Content Placeholder 2"/>
          <p:cNvSpPr>
            <a:spLocks noGrp="1"/>
          </p:cNvSpPr>
          <p:nvPr>
            <p:ph sz="quarter" idx="1"/>
          </p:nvPr>
        </p:nvSpPr>
        <p:spPr/>
        <p:txBody>
          <a:bodyPr>
            <a:normAutofit/>
          </a:bodyPr>
          <a:lstStyle/>
          <a:p>
            <a:r>
              <a:rPr lang="en-US" sz="2800" dirty="0"/>
              <a:t>When firms make purchases on credit, the money owed is recorded as accounts payable. Accounts payable is a form of short-term financing</a:t>
            </a:r>
            <a:r>
              <a:rPr lang="en-US" sz="2800" dirty="0" smtClean="0"/>
              <a:t>.</a:t>
            </a:r>
            <a:r>
              <a:rPr lang="en-US" sz="2800" dirty="0"/>
              <a:t> An obvious example is the credit card balance before the due date.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Accounts Receivable</a:t>
            </a:r>
          </a:p>
        </p:txBody>
      </p:sp>
      <p:sp>
        <p:nvSpPr>
          <p:cNvPr id="3" name="Content Placeholder 2"/>
          <p:cNvSpPr>
            <a:spLocks noGrp="1"/>
          </p:cNvSpPr>
          <p:nvPr>
            <p:ph sz="quarter" idx="1"/>
          </p:nvPr>
        </p:nvSpPr>
        <p:spPr/>
        <p:txBody>
          <a:bodyPr>
            <a:normAutofit/>
          </a:bodyPr>
          <a:lstStyle/>
          <a:p>
            <a:r>
              <a:rPr lang="en-US" sz="2800" dirty="0"/>
              <a:t>It is the opposite entry of accounts payable. For a firm, accounts receivable is the balance due from a customer. To continue the example in the entry of “Accounts Payable,” the firm that makes the sales will record an accounts receivable of $500,000.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Asian Option</a:t>
            </a:r>
          </a:p>
        </p:txBody>
      </p:sp>
      <p:sp>
        <p:nvSpPr>
          <p:cNvPr id="3" name="Content Placeholder 2"/>
          <p:cNvSpPr>
            <a:spLocks noGrp="1"/>
          </p:cNvSpPr>
          <p:nvPr>
            <p:ph sz="quarter" idx="1"/>
          </p:nvPr>
        </p:nvSpPr>
        <p:spPr/>
        <p:txBody>
          <a:bodyPr>
            <a:normAutofit/>
          </a:bodyPr>
          <a:lstStyle/>
          <a:p>
            <a:r>
              <a:rPr lang="en-US" sz="2800" dirty="0"/>
              <a:t>An Asian option is an option that is settled based on the average price </a:t>
            </a:r>
            <a:r>
              <a:rPr lang="en-US" sz="2800" dirty="0" smtClean="0"/>
              <a:t>(the </a:t>
            </a:r>
            <a:r>
              <a:rPr lang="en-US" sz="2800" dirty="0"/>
              <a:t>typical spot price) of the underlying </a:t>
            </a:r>
            <a:r>
              <a:rPr lang="en-US" sz="2800" dirty="0" smtClean="0"/>
              <a:t>asset.</a:t>
            </a:r>
            <a:r>
              <a:rPr lang="en-US" sz="2800" dirty="0"/>
              <a:t> The option matures on June 1, and it is now March 23. For a typical call option, you simply pay the exercise price and receive a share upon exercising.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Capital Gain</a:t>
            </a:r>
          </a:p>
        </p:txBody>
      </p:sp>
      <p:sp>
        <p:nvSpPr>
          <p:cNvPr id="3" name="Content Placeholder 2"/>
          <p:cNvSpPr>
            <a:spLocks noGrp="1"/>
          </p:cNvSpPr>
          <p:nvPr>
            <p:ph sz="quarter" idx="1"/>
          </p:nvPr>
        </p:nvSpPr>
        <p:spPr/>
        <p:txBody>
          <a:bodyPr>
            <a:normAutofit/>
          </a:bodyPr>
          <a:lstStyle/>
          <a:p>
            <a:r>
              <a:rPr lang="en-US" sz="2800" dirty="0"/>
              <a:t>Value or price appreciation on capital assets. For example, you purchased a share ofCompany XYZ’s stock for $10, and you sold it subsequently for $12. Then you have realized a capital gain of $2. Likewise, if you sold a house for $1,200,000 that was acquired at $900,000, then you have a capital gain of $300,000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Capital Loss</a:t>
            </a:r>
          </a:p>
        </p:txBody>
      </p:sp>
      <p:sp>
        <p:nvSpPr>
          <p:cNvPr id="3" name="Content Placeholder 2"/>
          <p:cNvSpPr>
            <a:spLocks noGrp="1"/>
          </p:cNvSpPr>
          <p:nvPr>
            <p:ph sz="quarter" idx="1"/>
          </p:nvPr>
        </p:nvSpPr>
        <p:spPr/>
        <p:txBody>
          <a:bodyPr>
            <a:normAutofit/>
          </a:bodyPr>
          <a:lstStyle/>
          <a:p>
            <a:r>
              <a:rPr lang="en-US" sz="2800" dirty="0"/>
              <a:t>The opposite of capital gain. Using the above example of stocks, if you subsequentlysold the share for $7, then you incurred a capital loss of $</a:t>
            </a:r>
            <a:r>
              <a:rPr lang="en-US" sz="2800" dirty="0" smtClean="0"/>
              <a:t>3. Capital </a:t>
            </a:r>
            <a:r>
              <a:rPr lang="en-US" sz="2800" dirty="0"/>
              <a:t>Structure Refers to the composition of a firm’s capital or financing package. For example, a firm’s financing may consist of 20% debt and 80% common equity.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Capital Structure</a:t>
            </a:r>
          </a:p>
        </p:txBody>
      </p:sp>
      <p:sp>
        <p:nvSpPr>
          <p:cNvPr id="3" name="Content Placeholder 2"/>
          <p:cNvSpPr>
            <a:spLocks noGrp="1"/>
          </p:cNvSpPr>
          <p:nvPr>
            <p:ph sz="quarter" idx="1"/>
          </p:nvPr>
        </p:nvSpPr>
        <p:spPr/>
        <p:txBody>
          <a:bodyPr>
            <a:normAutofit/>
          </a:bodyPr>
          <a:lstStyle/>
          <a:p>
            <a:r>
              <a:rPr lang="en-US" sz="2800" dirty="0"/>
              <a:t>Refers to the composition of a firm’s capital or financing package. For example, a firm’s financing may consist of 20% debt and 80% common equity.</a:t>
            </a:r>
          </a:p>
          <a:p>
            <a:pPr>
              <a:buNone/>
            </a:pP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Commercial Banking</a:t>
            </a:r>
          </a:p>
        </p:txBody>
      </p:sp>
      <p:sp>
        <p:nvSpPr>
          <p:cNvPr id="3" name="Content Placeholder 2"/>
          <p:cNvSpPr>
            <a:spLocks noGrp="1"/>
          </p:cNvSpPr>
          <p:nvPr>
            <p:ph sz="quarter" idx="1"/>
          </p:nvPr>
        </p:nvSpPr>
        <p:spPr/>
        <p:txBody>
          <a:bodyPr>
            <a:normAutofit/>
          </a:bodyPr>
          <a:lstStyle/>
          <a:p>
            <a:r>
              <a:rPr lang="en-US" sz="2800" dirty="0"/>
              <a:t>One of the main business activities carried out by banks and otherfinancial institutions. Commercial banking involves taking deposits and making loans.</a:t>
            </a:r>
          </a:p>
          <a:p>
            <a:pPr>
              <a:buNone/>
            </a:pPr>
            <a:endParaRPr lang="en-US" sz="28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31</TotalTime>
  <Words>552</Words>
  <Application>Microsoft Office PowerPoint</Application>
  <PresentationFormat>On-screen Show (4:3)</PresentationFormat>
  <Paragraphs>25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Civic</vt:lpstr>
      <vt:lpstr>Financial Market Institution</vt:lpstr>
      <vt:lpstr>American Option</vt:lpstr>
      <vt:lpstr>Accounts Payable</vt:lpstr>
      <vt:lpstr>Accounts Receivable</vt:lpstr>
      <vt:lpstr>Asian Option</vt:lpstr>
      <vt:lpstr>Capital Gain</vt:lpstr>
      <vt:lpstr>Capital Loss</vt:lpstr>
      <vt:lpstr>Capital Structure</vt:lpstr>
      <vt:lpstr>Commercial Banking</vt:lpstr>
      <vt:lpstr>Current Assets</vt:lpstr>
      <vt:lpstr>Current Liabilities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Market Institution</dc:title>
  <dc:creator>Talib</dc:creator>
  <cp:lastModifiedBy>Talib</cp:lastModifiedBy>
  <cp:revision>36</cp:revision>
  <dcterms:created xsi:type="dcterms:W3CDTF">2015-06-12T06:47:49Z</dcterms:created>
  <dcterms:modified xsi:type="dcterms:W3CDTF">2015-06-12T07:18:57Z</dcterms:modified>
</cp:coreProperties>
</file>